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66CEB7-DAFE-4494-8845-22FD903FB7A4}"/>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69C542BB-72DF-46F4-9888-E5DFFAEF65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9B90696D-C858-493E-91A1-F8588655AA73}"/>
              </a:ext>
            </a:extLst>
          </p:cNvPr>
          <p:cNvSpPr>
            <a:spLocks noGrp="1"/>
          </p:cNvSpPr>
          <p:nvPr>
            <p:ph type="dt" sz="half" idx="10"/>
          </p:nvPr>
        </p:nvSpPr>
        <p:spPr/>
        <p:txBody>
          <a:bodyPr/>
          <a:lstStyle/>
          <a:p>
            <a:fld id="{15979730-72D4-44F9-8365-5612C4A4C2BD}" type="datetimeFigureOut">
              <a:rPr lang="nb-NO" smtClean="0"/>
              <a:t>27.08.2019</a:t>
            </a:fld>
            <a:endParaRPr lang="nb-NO"/>
          </a:p>
        </p:txBody>
      </p:sp>
      <p:sp>
        <p:nvSpPr>
          <p:cNvPr id="5" name="Plassholder for bunntekst 4">
            <a:extLst>
              <a:ext uri="{FF2B5EF4-FFF2-40B4-BE49-F238E27FC236}">
                <a16:creationId xmlns:a16="http://schemas.microsoft.com/office/drawing/2014/main" id="{F41DAFF6-228C-4B1C-ADF9-636D273809C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01045E3-28E3-4012-81E6-2581DABB0832}"/>
              </a:ext>
            </a:extLst>
          </p:cNvPr>
          <p:cNvSpPr>
            <a:spLocks noGrp="1"/>
          </p:cNvSpPr>
          <p:nvPr>
            <p:ph type="sldNum" sz="quarter" idx="12"/>
          </p:nvPr>
        </p:nvSpPr>
        <p:spPr/>
        <p:txBody>
          <a:bodyPr/>
          <a:lstStyle/>
          <a:p>
            <a:fld id="{405FA752-24F5-484E-8E0E-3F3F7D6CEF2E}" type="slidenum">
              <a:rPr lang="nb-NO" smtClean="0"/>
              <a:t>‹#›</a:t>
            </a:fld>
            <a:endParaRPr lang="nb-NO"/>
          </a:p>
        </p:txBody>
      </p:sp>
    </p:spTree>
    <p:extLst>
      <p:ext uri="{BB962C8B-B14F-4D97-AF65-F5344CB8AC3E}">
        <p14:creationId xmlns:p14="http://schemas.microsoft.com/office/powerpoint/2010/main" val="3887271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9D3788-1D87-43E9-8EE5-67CB86553998}"/>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6ACE251E-D898-4A44-9985-851E920D481A}"/>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49E1CED-7D29-4314-877C-F0C312ACD110}"/>
              </a:ext>
            </a:extLst>
          </p:cNvPr>
          <p:cNvSpPr>
            <a:spLocks noGrp="1"/>
          </p:cNvSpPr>
          <p:nvPr>
            <p:ph type="dt" sz="half" idx="10"/>
          </p:nvPr>
        </p:nvSpPr>
        <p:spPr/>
        <p:txBody>
          <a:bodyPr/>
          <a:lstStyle/>
          <a:p>
            <a:fld id="{15979730-72D4-44F9-8365-5612C4A4C2BD}" type="datetimeFigureOut">
              <a:rPr lang="nb-NO" smtClean="0"/>
              <a:t>27.08.2019</a:t>
            </a:fld>
            <a:endParaRPr lang="nb-NO"/>
          </a:p>
        </p:txBody>
      </p:sp>
      <p:sp>
        <p:nvSpPr>
          <p:cNvPr id="5" name="Plassholder for bunntekst 4">
            <a:extLst>
              <a:ext uri="{FF2B5EF4-FFF2-40B4-BE49-F238E27FC236}">
                <a16:creationId xmlns:a16="http://schemas.microsoft.com/office/drawing/2014/main" id="{60D9BC37-CEE0-4EE3-9D50-3BF2ADA997F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6A03C52-60DE-4644-8DDF-D36CEF685B9A}"/>
              </a:ext>
            </a:extLst>
          </p:cNvPr>
          <p:cNvSpPr>
            <a:spLocks noGrp="1"/>
          </p:cNvSpPr>
          <p:nvPr>
            <p:ph type="sldNum" sz="quarter" idx="12"/>
          </p:nvPr>
        </p:nvSpPr>
        <p:spPr/>
        <p:txBody>
          <a:bodyPr/>
          <a:lstStyle/>
          <a:p>
            <a:fld id="{405FA752-24F5-484E-8E0E-3F3F7D6CEF2E}" type="slidenum">
              <a:rPr lang="nb-NO" smtClean="0"/>
              <a:t>‹#›</a:t>
            </a:fld>
            <a:endParaRPr lang="nb-NO"/>
          </a:p>
        </p:txBody>
      </p:sp>
    </p:spTree>
    <p:extLst>
      <p:ext uri="{BB962C8B-B14F-4D97-AF65-F5344CB8AC3E}">
        <p14:creationId xmlns:p14="http://schemas.microsoft.com/office/powerpoint/2010/main" val="4055780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12390998-E5DF-4FAB-A51A-2B347644C0E7}"/>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30E44AF4-72C0-4E8A-80C4-E4197D0CC305}"/>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7744E02-BDC6-4AE2-AC98-FF8CC6611A3F}"/>
              </a:ext>
            </a:extLst>
          </p:cNvPr>
          <p:cNvSpPr>
            <a:spLocks noGrp="1"/>
          </p:cNvSpPr>
          <p:nvPr>
            <p:ph type="dt" sz="half" idx="10"/>
          </p:nvPr>
        </p:nvSpPr>
        <p:spPr/>
        <p:txBody>
          <a:bodyPr/>
          <a:lstStyle/>
          <a:p>
            <a:fld id="{15979730-72D4-44F9-8365-5612C4A4C2BD}" type="datetimeFigureOut">
              <a:rPr lang="nb-NO" smtClean="0"/>
              <a:t>27.08.2019</a:t>
            </a:fld>
            <a:endParaRPr lang="nb-NO"/>
          </a:p>
        </p:txBody>
      </p:sp>
      <p:sp>
        <p:nvSpPr>
          <p:cNvPr id="5" name="Plassholder for bunntekst 4">
            <a:extLst>
              <a:ext uri="{FF2B5EF4-FFF2-40B4-BE49-F238E27FC236}">
                <a16:creationId xmlns:a16="http://schemas.microsoft.com/office/drawing/2014/main" id="{ECB5B3E3-1B4E-40AA-B62E-007718214C3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FD5EAC2-41F2-4A92-9096-291350A3822D}"/>
              </a:ext>
            </a:extLst>
          </p:cNvPr>
          <p:cNvSpPr>
            <a:spLocks noGrp="1"/>
          </p:cNvSpPr>
          <p:nvPr>
            <p:ph type="sldNum" sz="quarter" idx="12"/>
          </p:nvPr>
        </p:nvSpPr>
        <p:spPr/>
        <p:txBody>
          <a:bodyPr/>
          <a:lstStyle/>
          <a:p>
            <a:fld id="{405FA752-24F5-484E-8E0E-3F3F7D6CEF2E}" type="slidenum">
              <a:rPr lang="nb-NO" smtClean="0"/>
              <a:t>‹#›</a:t>
            </a:fld>
            <a:endParaRPr lang="nb-NO"/>
          </a:p>
        </p:txBody>
      </p:sp>
    </p:spTree>
    <p:extLst>
      <p:ext uri="{BB962C8B-B14F-4D97-AF65-F5344CB8AC3E}">
        <p14:creationId xmlns:p14="http://schemas.microsoft.com/office/powerpoint/2010/main" val="1544101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8C700C-62B1-43FE-BAAC-E376C17E927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3B69184-E3E9-4ED1-AF95-771D07A64557}"/>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F3ED8C4-AA2B-4B6C-8E73-8AF4A02C2DCC}"/>
              </a:ext>
            </a:extLst>
          </p:cNvPr>
          <p:cNvSpPr>
            <a:spLocks noGrp="1"/>
          </p:cNvSpPr>
          <p:nvPr>
            <p:ph type="dt" sz="half" idx="10"/>
          </p:nvPr>
        </p:nvSpPr>
        <p:spPr/>
        <p:txBody>
          <a:bodyPr/>
          <a:lstStyle/>
          <a:p>
            <a:fld id="{15979730-72D4-44F9-8365-5612C4A4C2BD}" type="datetimeFigureOut">
              <a:rPr lang="nb-NO" smtClean="0"/>
              <a:t>27.08.2019</a:t>
            </a:fld>
            <a:endParaRPr lang="nb-NO"/>
          </a:p>
        </p:txBody>
      </p:sp>
      <p:sp>
        <p:nvSpPr>
          <p:cNvPr id="5" name="Plassholder for bunntekst 4">
            <a:extLst>
              <a:ext uri="{FF2B5EF4-FFF2-40B4-BE49-F238E27FC236}">
                <a16:creationId xmlns:a16="http://schemas.microsoft.com/office/drawing/2014/main" id="{AC0B3412-C907-4D80-B4C6-F0F860FFCA5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93C0F2A-9CCA-4194-AFC3-D61CBBE57BDC}"/>
              </a:ext>
            </a:extLst>
          </p:cNvPr>
          <p:cNvSpPr>
            <a:spLocks noGrp="1"/>
          </p:cNvSpPr>
          <p:nvPr>
            <p:ph type="sldNum" sz="quarter" idx="12"/>
          </p:nvPr>
        </p:nvSpPr>
        <p:spPr/>
        <p:txBody>
          <a:bodyPr/>
          <a:lstStyle/>
          <a:p>
            <a:fld id="{405FA752-24F5-484E-8E0E-3F3F7D6CEF2E}" type="slidenum">
              <a:rPr lang="nb-NO" smtClean="0"/>
              <a:t>‹#›</a:t>
            </a:fld>
            <a:endParaRPr lang="nb-NO"/>
          </a:p>
        </p:txBody>
      </p:sp>
    </p:spTree>
    <p:extLst>
      <p:ext uri="{BB962C8B-B14F-4D97-AF65-F5344CB8AC3E}">
        <p14:creationId xmlns:p14="http://schemas.microsoft.com/office/powerpoint/2010/main" val="3928129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74CE05-9F6B-4D20-82D2-9D4DC19CA1F7}"/>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CA1A01A9-3E1C-4AA5-B0CA-D41A9C905E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A98F46AF-BE60-465B-8CE8-4034A1BDD1BE}"/>
              </a:ext>
            </a:extLst>
          </p:cNvPr>
          <p:cNvSpPr>
            <a:spLocks noGrp="1"/>
          </p:cNvSpPr>
          <p:nvPr>
            <p:ph type="dt" sz="half" idx="10"/>
          </p:nvPr>
        </p:nvSpPr>
        <p:spPr/>
        <p:txBody>
          <a:bodyPr/>
          <a:lstStyle/>
          <a:p>
            <a:fld id="{15979730-72D4-44F9-8365-5612C4A4C2BD}" type="datetimeFigureOut">
              <a:rPr lang="nb-NO" smtClean="0"/>
              <a:t>27.08.2019</a:t>
            </a:fld>
            <a:endParaRPr lang="nb-NO"/>
          </a:p>
        </p:txBody>
      </p:sp>
      <p:sp>
        <p:nvSpPr>
          <p:cNvPr id="5" name="Plassholder for bunntekst 4">
            <a:extLst>
              <a:ext uri="{FF2B5EF4-FFF2-40B4-BE49-F238E27FC236}">
                <a16:creationId xmlns:a16="http://schemas.microsoft.com/office/drawing/2014/main" id="{0E78DCE4-0B0E-47D3-B22F-0F143A9E8D7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7BD6B1E-ED18-4457-A48B-C39565148866}"/>
              </a:ext>
            </a:extLst>
          </p:cNvPr>
          <p:cNvSpPr>
            <a:spLocks noGrp="1"/>
          </p:cNvSpPr>
          <p:nvPr>
            <p:ph type="sldNum" sz="quarter" idx="12"/>
          </p:nvPr>
        </p:nvSpPr>
        <p:spPr/>
        <p:txBody>
          <a:bodyPr/>
          <a:lstStyle/>
          <a:p>
            <a:fld id="{405FA752-24F5-484E-8E0E-3F3F7D6CEF2E}" type="slidenum">
              <a:rPr lang="nb-NO" smtClean="0"/>
              <a:t>‹#›</a:t>
            </a:fld>
            <a:endParaRPr lang="nb-NO"/>
          </a:p>
        </p:txBody>
      </p:sp>
    </p:spTree>
    <p:extLst>
      <p:ext uri="{BB962C8B-B14F-4D97-AF65-F5344CB8AC3E}">
        <p14:creationId xmlns:p14="http://schemas.microsoft.com/office/powerpoint/2010/main" val="2355468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91A6A3-248B-41C8-AEFB-AC0F54E444E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7189AA7-7846-4BB9-ABCD-D7CFDD244FF9}"/>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12C3AAAA-5AA0-48B0-8B56-B146DFEA9DF2}"/>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7E4127F1-D2DC-4729-B035-0E96A61B163B}"/>
              </a:ext>
            </a:extLst>
          </p:cNvPr>
          <p:cNvSpPr>
            <a:spLocks noGrp="1"/>
          </p:cNvSpPr>
          <p:nvPr>
            <p:ph type="dt" sz="half" idx="10"/>
          </p:nvPr>
        </p:nvSpPr>
        <p:spPr/>
        <p:txBody>
          <a:bodyPr/>
          <a:lstStyle/>
          <a:p>
            <a:fld id="{15979730-72D4-44F9-8365-5612C4A4C2BD}" type="datetimeFigureOut">
              <a:rPr lang="nb-NO" smtClean="0"/>
              <a:t>27.08.2019</a:t>
            </a:fld>
            <a:endParaRPr lang="nb-NO"/>
          </a:p>
        </p:txBody>
      </p:sp>
      <p:sp>
        <p:nvSpPr>
          <p:cNvPr id="6" name="Plassholder for bunntekst 5">
            <a:extLst>
              <a:ext uri="{FF2B5EF4-FFF2-40B4-BE49-F238E27FC236}">
                <a16:creationId xmlns:a16="http://schemas.microsoft.com/office/drawing/2014/main" id="{110398A2-6FAF-41EC-A594-7E53B6F8C8F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11D1ABB-592F-4FF6-B41D-BE4A23F5A364}"/>
              </a:ext>
            </a:extLst>
          </p:cNvPr>
          <p:cNvSpPr>
            <a:spLocks noGrp="1"/>
          </p:cNvSpPr>
          <p:nvPr>
            <p:ph type="sldNum" sz="quarter" idx="12"/>
          </p:nvPr>
        </p:nvSpPr>
        <p:spPr/>
        <p:txBody>
          <a:bodyPr/>
          <a:lstStyle/>
          <a:p>
            <a:fld id="{405FA752-24F5-484E-8E0E-3F3F7D6CEF2E}" type="slidenum">
              <a:rPr lang="nb-NO" smtClean="0"/>
              <a:t>‹#›</a:t>
            </a:fld>
            <a:endParaRPr lang="nb-NO"/>
          </a:p>
        </p:txBody>
      </p:sp>
    </p:spTree>
    <p:extLst>
      <p:ext uri="{BB962C8B-B14F-4D97-AF65-F5344CB8AC3E}">
        <p14:creationId xmlns:p14="http://schemas.microsoft.com/office/powerpoint/2010/main" val="3602665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77C13D-D456-4E77-984E-C138CDB5E91D}"/>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0D515B5A-24FD-4327-8ABD-6EBA62D93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BEEADAE0-3C62-411A-9878-E1E41792A1CC}"/>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0103EE4D-4410-49B7-BD6A-0D406FC6AA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58591541-FEFC-43A7-A5EF-AD0BC784FA69}"/>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2181B5F3-CCF3-423E-9745-F7E6C06DF169}"/>
              </a:ext>
            </a:extLst>
          </p:cNvPr>
          <p:cNvSpPr>
            <a:spLocks noGrp="1"/>
          </p:cNvSpPr>
          <p:nvPr>
            <p:ph type="dt" sz="half" idx="10"/>
          </p:nvPr>
        </p:nvSpPr>
        <p:spPr/>
        <p:txBody>
          <a:bodyPr/>
          <a:lstStyle/>
          <a:p>
            <a:fld id="{15979730-72D4-44F9-8365-5612C4A4C2BD}" type="datetimeFigureOut">
              <a:rPr lang="nb-NO" smtClean="0"/>
              <a:t>27.08.2019</a:t>
            </a:fld>
            <a:endParaRPr lang="nb-NO"/>
          </a:p>
        </p:txBody>
      </p:sp>
      <p:sp>
        <p:nvSpPr>
          <p:cNvPr id="8" name="Plassholder for bunntekst 7">
            <a:extLst>
              <a:ext uri="{FF2B5EF4-FFF2-40B4-BE49-F238E27FC236}">
                <a16:creationId xmlns:a16="http://schemas.microsoft.com/office/drawing/2014/main" id="{90DAB19A-252F-4A24-AFCB-C9BDD81654BD}"/>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68FA8891-E040-411A-B495-D9E2814662D2}"/>
              </a:ext>
            </a:extLst>
          </p:cNvPr>
          <p:cNvSpPr>
            <a:spLocks noGrp="1"/>
          </p:cNvSpPr>
          <p:nvPr>
            <p:ph type="sldNum" sz="quarter" idx="12"/>
          </p:nvPr>
        </p:nvSpPr>
        <p:spPr/>
        <p:txBody>
          <a:bodyPr/>
          <a:lstStyle/>
          <a:p>
            <a:fld id="{405FA752-24F5-484E-8E0E-3F3F7D6CEF2E}" type="slidenum">
              <a:rPr lang="nb-NO" smtClean="0"/>
              <a:t>‹#›</a:t>
            </a:fld>
            <a:endParaRPr lang="nb-NO"/>
          </a:p>
        </p:txBody>
      </p:sp>
    </p:spTree>
    <p:extLst>
      <p:ext uri="{BB962C8B-B14F-4D97-AF65-F5344CB8AC3E}">
        <p14:creationId xmlns:p14="http://schemas.microsoft.com/office/powerpoint/2010/main" val="392650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537CEE-6DF4-4119-AC3E-B606C1BC7034}"/>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448D079C-1BF9-49D5-ADA2-6EAD424347E0}"/>
              </a:ext>
            </a:extLst>
          </p:cNvPr>
          <p:cNvSpPr>
            <a:spLocks noGrp="1"/>
          </p:cNvSpPr>
          <p:nvPr>
            <p:ph type="dt" sz="half" idx="10"/>
          </p:nvPr>
        </p:nvSpPr>
        <p:spPr/>
        <p:txBody>
          <a:bodyPr/>
          <a:lstStyle/>
          <a:p>
            <a:fld id="{15979730-72D4-44F9-8365-5612C4A4C2BD}" type="datetimeFigureOut">
              <a:rPr lang="nb-NO" smtClean="0"/>
              <a:t>27.08.2019</a:t>
            </a:fld>
            <a:endParaRPr lang="nb-NO"/>
          </a:p>
        </p:txBody>
      </p:sp>
      <p:sp>
        <p:nvSpPr>
          <p:cNvPr id="4" name="Plassholder for bunntekst 3">
            <a:extLst>
              <a:ext uri="{FF2B5EF4-FFF2-40B4-BE49-F238E27FC236}">
                <a16:creationId xmlns:a16="http://schemas.microsoft.com/office/drawing/2014/main" id="{D6616041-A927-472B-AF92-1EFBF88CF60B}"/>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1F37C4EA-9A5F-4DB9-ADBE-326D3BF2BFF7}"/>
              </a:ext>
            </a:extLst>
          </p:cNvPr>
          <p:cNvSpPr>
            <a:spLocks noGrp="1"/>
          </p:cNvSpPr>
          <p:nvPr>
            <p:ph type="sldNum" sz="quarter" idx="12"/>
          </p:nvPr>
        </p:nvSpPr>
        <p:spPr/>
        <p:txBody>
          <a:bodyPr/>
          <a:lstStyle/>
          <a:p>
            <a:fld id="{405FA752-24F5-484E-8E0E-3F3F7D6CEF2E}" type="slidenum">
              <a:rPr lang="nb-NO" smtClean="0"/>
              <a:t>‹#›</a:t>
            </a:fld>
            <a:endParaRPr lang="nb-NO"/>
          </a:p>
        </p:txBody>
      </p:sp>
    </p:spTree>
    <p:extLst>
      <p:ext uri="{BB962C8B-B14F-4D97-AF65-F5344CB8AC3E}">
        <p14:creationId xmlns:p14="http://schemas.microsoft.com/office/powerpoint/2010/main" val="2206314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C4EB4283-499B-42B6-9234-D74515F6C344}"/>
              </a:ext>
            </a:extLst>
          </p:cNvPr>
          <p:cNvSpPr>
            <a:spLocks noGrp="1"/>
          </p:cNvSpPr>
          <p:nvPr>
            <p:ph type="dt" sz="half" idx="10"/>
          </p:nvPr>
        </p:nvSpPr>
        <p:spPr/>
        <p:txBody>
          <a:bodyPr/>
          <a:lstStyle/>
          <a:p>
            <a:fld id="{15979730-72D4-44F9-8365-5612C4A4C2BD}" type="datetimeFigureOut">
              <a:rPr lang="nb-NO" smtClean="0"/>
              <a:t>27.08.2019</a:t>
            </a:fld>
            <a:endParaRPr lang="nb-NO"/>
          </a:p>
        </p:txBody>
      </p:sp>
      <p:sp>
        <p:nvSpPr>
          <p:cNvPr id="3" name="Plassholder for bunntekst 2">
            <a:extLst>
              <a:ext uri="{FF2B5EF4-FFF2-40B4-BE49-F238E27FC236}">
                <a16:creationId xmlns:a16="http://schemas.microsoft.com/office/drawing/2014/main" id="{D3B833AE-9759-4E1A-A82F-9A10836B3A90}"/>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64A79264-75C1-420A-94C9-5F30C15CAC5E}"/>
              </a:ext>
            </a:extLst>
          </p:cNvPr>
          <p:cNvSpPr>
            <a:spLocks noGrp="1"/>
          </p:cNvSpPr>
          <p:nvPr>
            <p:ph type="sldNum" sz="quarter" idx="12"/>
          </p:nvPr>
        </p:nvSpPr>
        <p:spPr/>
        <p:txBody>
          <a:bodyPr/>
          <a:lstStyle/>
          <a:p>
            <a:fld id="{405FA752-24F5-484E-8E0E-3F3F7D6CEF2E}" type="slidenum">
              <a:rPr lang="nb-NO" smtClean="0"/>
              <a:t>‹#›</a:t>
            </a:fld>
            <a:endParaRPr lang="nb-NO"/>
          </a:p>
        </p:txBody>
      </p:sp>
    </p:spTree>
    <p:extLst>
      <p:ext uri="{BB962C8B-B14F-4D97-AF65-F5344CB8AC3E}">
        <p14:creationId xmlns:p14="http://schemas.microsoft.com/office/powerpoint/2010/main" val="1784902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FEBFE2-2A86-40EB-8BE0-E4DA169E4DC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E0C6C0A8-6F5F-437A-A36F-7BF4B71BFD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72AEEBD4-F30D-472E-ABC4-2DC641375C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AC4BD681-D598-4207-88EB-4A7A3D6CFE2F}"/>
              </a:ext>
            </a:extLst>
          </p:cNvPr>
          <p:cNvSpPr>
            <a:spLocks noGrp="1"/>
          </p:cNvSpPr>
          <p:nvPr>
            <p:ph type="dt" sz="half" idx="10"/>
          </p:nvPr>
        </p:nvSpPr>
        <p:spPr/>
        <p:txBody>
          <a:bodyPr/>
          <a:lstStyle/>
          <a:p>
            <a:fld id="{15979730-72D4-44F9-8365-5612C4A4C2BD}" type="datetimeFigureOut">
              <a:rPr lang="nb-NO" smtClean="0"/>
              <a:t>27.08.2019</a:t>
            </a:fld>
            <a:endParaRPr lang="nb-NO"/>
          </a:p>
        </p:txBody>
      </p:sp>
      <p:sp>
        <p:nvSpPr>
          <p:cNvPr id="6" name="Plassholder for bunntekst 5">
            <a:extLst>
              <a:ext uri="{FF2B5EF4-FFF2-40B4-BE49-F238E27FC236}">
                <a16:creationId xmlns:a16="http://schemas.microsoft.com/office/drawing/2014/main" id="{F1BB6D88-77D9-47D9-B053-C5D47C0D12D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5BE8A64-0A43-4EAD-A5D4-BC9FDA9A310F}"/>
              </a:ext>
            </a:extLst>
          </p:cNvPr>
          <p:cNvSpPr>
            <a:spLocks noGrp="1"/>
          </p:cNvSpPr>
          <p:nvPr>
            <p:ph type="sldNum" sz="quarter" idx="12"/>
          </p:nvPr>
        </p:nvSpPr>
        <p:spPr/>
        <p:txBody>
          <a:bodyPr/>
          <a:lstStyle/>
          <a:p>
            <a:fld id="{405FA752-24F5-484E-8E0E-3F3F7D6CEF2E}" type="slidenum">
              <a:rPr lang="nb-NO" smtClean="0"/>
              <a:t>‹#›</a:t>
            </a:fld>
            <a:endParaRPr lang="nb-NO"/>
          </a:p>
        </p:txBody>
      </p:sp>
    </p:spTree>
    <p:extLst>
      <p:ext uri="{BB962C8B-B14F-4D97-AF65-F5344CB8AC3E}">
        <p14:creationId xmlns:p14="http://schemas.microsoft.com/office/powerpoint/2010/main" val="77609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6B6A75-33A0-41C9-A650-18A22186AC1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49B9A7C1-5312-4C17-AF83-6A355E117A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FF3E04B4-C266-414F-8C08-57040D9B30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025B127-5655-4213-8DE0-E185C3B3470E}"/>
              </a:ext>
            </a:extLst>
          </p:cNvPr>
          <p:cNvSpPr>
            <a:spLocks noGrp="1"/>
          </p:cNvSpPr>
          <p:nvPr>
            <p:ph type="dt" sz="half" idx="10"/>
          </p:nvPr>
        </p:nvSpPr>
        <p:spPr/>
        <p:txBody>
          <a:bodyPr/>
          <a:lstStyle/>
          <a:p>
            <a:fld id="{15979730-72D4-44F9-8365-5612C4A4C2BD}" type="datetimeFigureOut">
              <a:rPr lang="nb-NO" smtClean="0"/>
              <a:t>27.08.2019</a:t>
            </a:fld>
            <a:endParaRPr lang="nb-NO"/>
          </a:p>
        </p:txBody>
      </p:sp>
      <p:sp>
        <p:nvSpPr>
          <p:cNvPr id="6" name="Plassholder for bunntekst 5">
            <a:extLst>
              <a:ext uri="{FF2B5EF4-FFF2-40B4-BE49-F238E27FC236}">
                <a16:creationId xmlns:a16="http://schemas.microsoft.com/office/drawing/2014/main" id="{17DB8764-290D-4404-BAB0-F4CAA177DF3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81369F5-8A30-4D8D-A546-9E4649805D0A}"/>
              </a:ext>
            </a:extLst>
          </p:cNvPr>
          <p:cNvSpPr>
            <a:spLocks noGrp="1"/>
          </p:cNvSpPr>
          <p:nvPr>
            <p:ph type="sldNum" sz="quarter" idx="12"/>
          </p:nvPr>
        </p:nvSpPr>
        <p:spPr/>
        <p:txBody>
          <a:bodyPr/>
          <a:lstStyle/>
          <a:p>
            <a:fld id="{405FA752-24F5-484E-8E0E-3F3F7D6CEF2E}" type="slidenum">
              <a:rPr lang="nb-NO" smtClean="0"/>
              <a:t>‹#›</a:t>
            </a:fld>
            <a:endParaRPr lang="nb-NO"/>
          </a:p>
        </p:txBody>
      </p:sp>
    </p:spTree>
    <p:extLst>
      <p:ext uri="{BB962C8B-B14F-4D97-AF65-F5344CB8AC3E}">
        <p14:creationId xmlns:p14="http://schemas.microsoft.com/office/powerpoint/2010/main" val="2314320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B8C1B40D-614A-4D96-935D-B8AEC413AB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D1851C5C-511D-4C0A-B486-F43DAF60AF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EAF2797-608C-4066-994D-CB8DF6D926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979730-72D4-44F9-8365-5612C4A4C2BD}" type="datetimeFigureOut">
              <a:rPr lang="nb-NO" smtClean="0"/>
              <a:t>27.08.2019</a:t>
            </a:fld>
            <a:endParaRPr lang="nb-NO"/>
          </a:p>
        </p:txBody>
      </p:sp>
      <p:sp>
        <p:nvSpPr>
          <p:cNvPr id="5" name="Plassholder for bunntekst 4">
            <a:extLst>
              <a:ext uri="{FF2B5EF4-FFF2-40B4-BE49-F238E27FC236}">
                <a16:creationId xmlns:a16="http://schemas.microsoft.com/office/drawing/2014/main" id="{2076B9B5-19EB-4745-8A02-F4CB6B3050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5EB5EBD0-D214-4705-9DFF-22C5538AF2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5FA752-24F5-484E-8E0E-3F3F7D6CEF2E}" type="slidenum">
              <a:rPr lang="nb-NO" smtClean="0"/>
              <a:t>‹#›</a:t>
            </a:fld>
            <a:endParaRPr lang="nb-NO"/>
          </a:p>
        </p:txBody>
      </p:sp>
    </p:spTree>
    <p:extLst>
      <p:ext uri="{BB962C8B-B14F-4D97-AF65-F5344CB8AC3E}">
        <p14:creationId xmlns:p14="http://schemas.microsoft.com/office/powerpoint/2010/main" val="692457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C5BC5B-2E6D-47F2-B47F-E6C8D2592BB1}"/>
              </a:ext>
            </a:extLst>
          </p:cNvPr>
          <p:cNvSpPr>
            <a:spLocks noGrp="1"/>
          </p:cNvSpPr>
          <p:nvPr>
            <p:ph type="ctrTitle"/>
          </p:nvPr>
        </p:nvSpPr>
        <p:spPr/>
        <p:txBody>
          <a:bodyPr/>
          <a:lstStyle/>
          <a:p>
            <a:r>
              <a:rPr lang="nb-NO" dirty="0"/>
              <a:t>Hundejordet</a:t>
            </a:r>
          </a:p>
        </p:txBody>
      </p:sp>
      <p:sp>
        <p:nvSpPr>
          <p:cNvPr id="3" name="Undertittel 2">
            <a:extLst>
              <a:ext uri="{FF2B5EF4-FFF2-40B4-BE49-F238E27FC236}">
                <a16:creationId xmlns:a16="http://schemas.microsoft.com/office/drawing/2014/main" id="{FC7EC1A6-0A45-4B68-AE13-9BA02B761606}"/>
              </a:ext>
            </a:extLst>
          </p:cNvPr>
          <p:cNvSpPr>
            <a:spLocks noGrp="1"/>
          </p:cNvSpPr>
          <p:nvPr>
            <p:ph type="subTitle" idx="1"/>
          </p:nvPr>
        </p:nvSpPr>
        <p:spPr/>
        <p:txBody>
          <a:bodyPr/>
          <a:lstStyle/>
          <a:p>
            <a:r>
              <a:rPr lang="nb-NO" dirty="0"/>
              <a:t>Vardåsen vel 27.08.19</a:t>
            </a:r>
          </a:p>
        </p:txBody>
      </p:sp>
    </p:spTree>
    <p:extLst>
      <p:ext uri="{BB962C8B-B14F-4D97-AF65-F5344CB8AC3E}">
        <p14:creationId xmlns:p14="http://schemas.microsoft.com/office/powerpoint/2010/main" val="224012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E13B7784-C085-4598-A003-C6701B547BAF}"/>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nb-NO" sz="3200" kern="1200" dirty="0">
                <a:solidFill>
                  <a:srgbClr val="FFFFFF"/>
                </a:solidFill>
                <a:latin typeface="+mj-lt"/>
                <a:ea typeface="+mj-ea"/>
                <a:cs typeface="+mj-cs"/>
              </a:rPr>
              <a:t>Eksempel på skilting av andre hundejorder i Asker. </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lassholder for innhold 3">
            <a:extLst>
              <a:ext uri="{FF2B5EF4-FFF2-40B4-BE49-F238E27FC236}">
                <a16:creationId xmlns:a16="http://schemas.microsoft.com/office/drawing/2014/main" id="{CF446F33-E7CF-403C-B6A7-EA8E646CA012}"/>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225296" y="492573"/>
            <a:ext cx="4410597" cy="5880796"/>
          </a:xfrm>
          <a:prstGeom prst="rect">
            <a:avLst/>
          </a:prstGeom>
          <a:noFill/>
        </p:spPr>
      </p:pic>
    </p:spTree>
    <p:extLst>
      <p:ext uri="{BB962C8B-B14F-4D97-AF65-F5344CB8AC3E}">
        <p14:creationId xmlns:p14="http://schemas.microsoft.com/office/powerpoint/2010/main" val="1641943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D0316B-BBD1-486A-B1CB-23488CE27B98}"/>
              </a:ext>
            </a:extLst>
          </p:cNvPr>
          <p:cNvSpPr>
            <a:spLocks noGrp="1"/>
          </p:cNvSpPr>
          <p:nvPr>
            <p:ph type="title"/>
          </p:nvPr>
        </p:nvSpPr>
        <p:spPr/>
        <p:txBody>
          <a:bodyPr/>
          <a:lstStyle/>
          <a:p>
            <a:r>
              <a:rPr lang="nb-NO" u="sng" dirty="0">
                <a:latin typeface="&amp;quot"/>
                <a:cs typeface="Times New Roman" panose="02020603050405020304" pitchFamily="18" charset="0"/>
              </a:rPr>
              <a:t>Drift</a:t>
            </a:r>
            <a:endParaRPr lang="nb-NO" dirty="0"/>
          </a:p>
        </p:txBody>
      </p:sp>
      <p:sp>
        <p:nvSpPr>
          <p:cNvPr id="3" name="Plassholder for innhold 2">
            <a:extLst>
              <a:ext uri="{FF2B5EF4-FFF2-40B4-BE49-F238E27FC236}">
                <a16:creationId xmlns:a16="http://schemas.microsoft.com/office/drawing/2014/main" id="{4DBFE25F-0F5E-42F6-8B3A-422C46654F1B}"/>
              </a:ext>
            </a:extLst>
          </p:cNvPr>
          <p:cNvSpPr>
            <a:spLocks noGrp="1"/>
          </p:cNvSpPr>
          <p:nvPr>
            <p:ph idx="1"/>
          </p:nvPr>
        </p:nvSpPr>
        <p:spPr/>
        <p:txBody>
          <a:bodyPr>
            <a:normAutofit fontScale="92500" lnSpcReduction="20000"/>
          </a:bodyPr>
          <a:lstStyle/>
          <a:p>
            <a:r>
              <a:rPr lang="nb-NO" dirty="0"/>
              <a:t>Hundejordet et tenkt brukt i perioden fra gresset er klart (begynnelsen av mai) til området blir for vått eller snøen kommer (november/desember). </a:t>
            </a:r>
          </a:p>
          <a:p>
            <a:r>
              <a:rPr lang="nb-NO" dirty="0"/>
              <a:t>Åpningstider: 07-22 på hverdager, samt 09-22 i helger og helligdager. </a:t>
            </a:r>
          </a:p>
          <a:p>
            <a:r>
              <a:rPr lang="nb-NO" dirty="0"/>
              <a:t>Klipp av hundejordet, samt den omlagte stien i ytterkant av gjerdet, ivaretas av vellet før gresset blir for langt (må være enkelt å kunne plukke opp etter hunden). </a:t>
            </a:r>
          </a:p>
          <a:p>
            <a:r>
              <a:rPr lang="nb-NO" dirty="0"/>
              <a:t>Årlig leiekostnad til Oslo kommune (kr. 5 000,-) dekkes av vellet. </a:t>
            </a:r>
          </a:p>
          <a:p>
            <a:r>
              <a:rPr lang="nb-NO" dirty="0"/>
              <a:t>Søppelkasse til hundeposer settes opp og tømmes av Asker kommune. </a:t>
            </a:r>
          </a:p>
          <a:p>
            <a:r>
              <a:rPr lang="nb-NO" dirty="0"/>
              <a:t>Drift håpes finansiert gjennom Vipps fra brukere av anlegget. </a:t>
            </a:r>
          </a:p>
          <a:p>
            <a:r>
              <a:rPr lang="nb-NO" dirty="0"/>
              <a:t>Veien opp til hundejordet kan enten være åpen eller stenges (vårt valg). </a:t>
            </a:r>
          </a:p>
          <a:p>
            <a:r>
              <a:rPr lang="nb-NO" dirty="0"/>
              <a:t>Tor Gunnar vil følge opp drift. </a:t>
            </a:r>
          </a:p>
        </p:txBody>
      </p:sp>
    </p:spTree>
    <p:extLst>
      <p:ext uri="{BB962C8B-B14F-4D97-AF65-F5344CB8AC3E}">
        <p14:creationId xmlns:p14="http://schemas.microsoft.com/office/powerpoint/2010/main" val="621392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A95940-339D-4415-8392-8AC5B91EB29F}"/>
              </a:ext>
            </a:extLst>
          </p:cNvPr>
          <p:cNvSpPr>
            <a:spLocks noGrp="1"/>
          </p:cNvSpPr>
          <p:nvPr>
            <p:ph type="title"/>
          </p:nvPr>
        </p:nvSpPr>
        <p:spPr/>
        <p:txBody>
          <a:bodyPr/>
          <a:lstStyle/>
          <a:p>
            <a:pPr>
              <a:lnSpc>
                <a:spcPts val="1980"/>
              </a:lnSpc>
              <a:spcBef>
                <a:spcPts val="1875"/>
              </a:spcBef>
              <a:spcAft>
                <a:spcPts val="750"/>
              </a:spcAft>
            </a:pPr>
            <a:r>
              <a:rPr lang="nb-NO" u="sng" dirty="0">
                <a:latin typeface="&amp;quot"/>
                <a:ea typeface="Times New Roman" panose="02020603050405020304" pitchFamily="18" charset="0"/>
                <a:cs typeface="Times New Roman" panose="02020603050405020304" pitchFamily="18" charset="0"/>
              </a:rPr>
              <a:t>Regler og vilkår for bruk av hundejordet</a:t>
            </a:r>
            <a:br>
              <a:rPr lang="nb-NO" sz="3200" dirty="0">
                <a:latin typeface="Calibri" panose="020F0502020204030204" pitchFamily="34" charset="0"/>
                <a:ea typeface="Calibri" panose="020F0502020204030204" pitchFamily="34" charset="0"/>
                <a:cs typeface="Times New Roman" panose="02020603050405020304" pitchFamily="18" charset="0"/>
              </a:rPr>
            </a:br>
            <a:endParaRPr lang="nb-NO" dirty="0"/>
          </a:p>
        </p:txBody>
      </p:sp>
      <p:sp>
        <p:nvSpPr>
          <p:cNvPr id="3" name="Plassholder for innhold 2">
            <a:extLst>
              <a:ext uri="{FF2B5EF4-FFF2-40B4-BE49-F238E27FC236}">
                <a16:creationId xmlns:a16="http://schemas.microsoft.com/office/drawing/2014/main" id="{1E34504E-8F3A-4615-A893-A37B2E05F12F}"/>
              </a:ext>
            </a:extLst>
          </p:cNvPr>
          <p:cNvSpPr>
            <a:spLocks noGrp="1"/>
          </p:cNvSpPr>
          <p:nvPr>
            <p:ph idx="1"/>
          </p:nvPr>
        </p:nvSpPr>
        <p:spPr>
          <a:xfrm>
            <a:off x="838200" y="1504950"/>
            <a:ext cx="10515600" cy="4838700"/>
          </a:xfrm>
        </p:spPr>
        <p:txBody>
          <a:bodyPr>
            <a:normAutofit lnSpcReduction="10000"/>
          </a:bodyPr>
          <a:lstStyle/>
          <a:p>
            <a:r>
              <a:rPr lang="nb-NO" dirty="0"/>
              <a:t>For at hundejordet skal fungere som et hyggelig sted for alle brukere og naboer er vi nødt til å ha visse regler som det er viktig at alle respekterer:</a:t>
            </a:r>
          </a:p>
          <a:p>
            <a:pPr lvl="0"/>
            <a:r>
              <a:rPr lang="nb-NO" dirty="0"/>
              <a:t>Vardåsen Vel har stått for oppføring av hundejordet, og vil også stå for vedlikeholdet. For å bidra til at vi har økonomi til dette oppfordrer vi til at brukerne sender oss noen kr. på Vipps nr. 566792. </a:t>
            </a:r>
          </a:p>
          <a:p>
            <a:pPr lvl="0"/>
            <a:r>
              <a:rPr lang="nb-NO" dirty="0"/>
              <a:t>Ulikt andre hundejorder i Asker ligger dette nært mange boliger. Spesiell omtanke i forhold til støy må derfor utvises. </a:t>
            </a:r>
          </a:p>
          <a:p>
            <a:pPr lvl="0"/>
            <a:r>
              <a:rPr lang="nb-NO" dirty="0"/>
              <a:t>Åpningstiden begrenses til 07-22, samt 09-22 i helger og helligdager. </a:t>
            </a:r>
          </a:p>
          <a:p>
            <a:pPr lvl="0"/>
            <a:r>
              <a:rPr lang="nb-NO" dirty="0"/>
              <a:t>Hunder skal få lov til å være hunder, men graving og bjeffing må unngås. Hunder som bjeffer må snakkes til og roes ned eller forlate hundejordet. Dette spesielt av hensyn til naboene. </a:t>
            </a:r>
          </a:p>
          <a:p>
            <a:endParaRPr lang="nb-NO" dirty="0"/>
          </a:p>
        </p:txBody>
      </p:sp>
    </p:spTree>
    <p:extLst>
      <p:ext uri="{BB962C8B-B14F-4D97-AF65-F5344CB8AC3E}">
        <p14:creationId xmlns:p14="http://schemas.microsoft.com/office/powerpoint/2010/main" val="2224780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A95940-339D-4415-8392-8AC5B91EB29F}"/>
              </a:ext>
            </a:extLst>
          </p:cNvPr>
          <p:cNvSpPr>
            <a:spLocks noGrp="1"/>
          </p:cNvSpPr>
          <p:nvPr>
            <p:ph type="title"/>
          </p:nvPr>
        </p:nvSpPr>
        <p:spPr/>
        <p:txBody>
          <a:bodyPr/>
          <a:lstStyle/>
          <a:p>
            <a:pPr>
              <a:lnSpc>
                <a:spcPts val="1980"/>
              </a:lnSpc>
              <a:spcBef>
                <a:spcPts val="1875"/>
              </a:spcBef>
              <a:spcAft>
                <a:spcPts val="750"/>
              </a:spcAft>
            </a:pPr>
            <a:r>
              <a:rPr lang="nb-NO" u="sng" dirty="0">
                <a:latin typeface="&amp;quot"/>
                <a:ea typeface="Times New Roman" panose="02020603050405020304" pitchFamily="18" charset="0"/>
                <a:cs typeface="Times New Roman" panose="02020603050405020304" pitchFamily="18" charset="0"/>
              </a:rPr>
              <a:t>Regler og vilkår for bruk av hundejordet forts.</a:t>
            </a:r>
            <a:br>
              <a:rPr lang="nb-NO" sz="3200" dirty="0">
                <a:latin typeface="Calibri" panose="020F0502020204030204" pitchFamily="34" charset="0"/>
                <a:ea typeface="Calibri" panose="020F0502020204030204" pitchFamily="34" charset="0"/>
                <a:cs typeface="Times New Roman" panose="02020603050405020304" pitchFamily="18" charset="0"/>
              </a:rPr>
            </a:br>
            <a:endParaRPr lang="nb-NO" dirty="0"/>
          </a:p>
        </p:txBody>
      </p:sp>
      <p:sp>
        <p:nvSpPr>
          <p:cNvPr id="3" name="Plassholder for innhold 2">
            <a:extLst>
              <a:ext uri="{FF2B5EF4-FFF2-40B4-BE49-F238E27FC236}">
                <a16:creationId xmlns:a16="http://schemas.microsoft.com/office/drawing/2014/main" id="{1E34504E-8F3A-4615-A893-A37B2E05F12F}"/>
              </a:ext>
            </a:extLst>
          </p:cNvPr>
          <p:cNvSpPr>
            <a:spLocks noGrp="1"/>
          </p:cNvSpPr>
          <p:nvPr>
            <p:ph idx="1"/>
          </p:nvPr>
        </p:nvSpPr>
        <p:spPr/>
        <p:txBody>
          <a:bodyPr>
            <a:normAutofit lnSpcReduction="10000"/>
          </a:bodyPr>
          <a:lstStyle/>
          <a:p>
            <a:r>
              <a:rPr lang="nb-NO" dirty="0"/>
              <a:t>Dersom det ønskes gjennomført organisert aktivitet på hundejordet (for eksempel kurs eller organisert lufting) må dette avtales på forhånd med Vardåsen Vel. </a:t>
            </a:r>
          </a:p>
          <a:p>
            <a:pPr lvl="0"/>
            <a:r>
              <a:rPr lang="nb-NO" dirty="0"/>
              <a:t>All aktivitet forgår på eget ansvar. Vardåsen Vel har ikke ansvar for aktiviteten på hundejordet. Eier har selv økonomisk ansvar for eventuelle skader sin hund påfører andre. </a:t>
            </a:r>
          </a:p>
          <a:p>
            <a:pPr lvl="0"/>
            <a:r>
              <a:rPr lang="nb-NO" dirty="0"/>
              <a:t>Hundene skal hele tiden være løse i parken, og seler og halsbånd skal tas av. Dette for at hundene ikke skal bli hengende fast i hverandre og bli skadet under lek. </a:t>
            </a:r>
          </a:p>
          <a:p>
            <a:pPr lvl="0"/>
            <a:r>
              <a:rPr lang="nb-NO" dirty="0"/>
              <a:t>Fører må følge nøye med på hunden sin til enhver tid. Den skal aldri forlates på hundejordet. </a:t>
            </a:r>
          </a:p>
          <a:p>
            <a:endParaRPr lang="nb-NO" dirty="0"/>
          </a:p>
        </p:txBody>
      </p:sp>
    </p:spTree>
    <p:extLst>
      <p:ext uri="{BB962C8B-B14F-4D97-AF65-F5344CB8AC3E}">
        <p14:creationId xmlns:p14="http://schemas.microsoft.com/office/powerpoint/2010/main" val="2668369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A95940-339D-4415-8392-8AC5B91EB29F}"/>
              </a:ext>
            </a:extLst>
          </p:cNvPr>
          <p:cNvSpPr>
            <a:spLocks noGrp="1"/>
          </p:cNvSpPr>
          <p:nvPr>
            <p:ph type="title"/>
          </p:nvPr>
        </p:nvSpPr>
        <p:spPr/>
        <p:txBody>
          <a:bodyPr/>
          <a:lstStyle/>
          <a:p>
            <a:pPr>
              <a:lnSpc>
                <a:spcPts val="1980"/>
              </a:lnSpc>
              <a:spcBef>
                <a:spcPts val="1875"/>
              </a:spcBef>
              <a:spcAft>
                <a:spcPts val="750"/>
              </a:spcAft>
            </a:pPr>
            <a:r>
              <a:rPr lang="nb-NO" u="sng" dirty="0">
                <a:latin typeface="&amp;quot"/>
                <a:ea typeface="Times New Roman" panose="02020603050405020304" pitchFamily="18" charset="0"/>
                <a:cs typeface="Times New Roman" panose="02020603050405020304" pitchFamily="18" charset="0"/>
              </a:rPr>
              <a:t>Regler og vilkår for bruk av hundejordet forts.</a:t>
            </a:r>
            <a:br>
              <a:rPr lang="nb-NO" sz="3200" dirty="0">
                <a:latin typeface="Calibri" panose="020F0502020204030204" pitchFamily="34" charset="0"/>
                <a:ea typeface="Calibri" panose="020F0502020204030204" pitchFamily="34" charset="0"/>
                <a:cs typeface="Times New Roman" panose="02020603050405020304" pitchFamily="18" charset="0"/>
              </a:rPr>
            </a:br>
            <a:endParaRPr lang="nb-NO" dirty="0"/>
          </a:p>
        </p:txBody>
      </p:sp>
      <p:sp>
        <p:nvSpPr>
          <p:cNvPr id="3" name="Plassholder for innhold 2">
            <a:extLst>
              <a:ext uri="{FF2B5EF4-FFF2-40B4-BE49-F238E27FC236}">
                <a16:creationId xmlns:a16="http://schemas.microsoft.com/office/drawing/2014/main" id="{1E34504E-8F3A-4615-A893-A37B2E05F12F}"/>
              </a:ext>
            </a:extLst>
          </p:cNvPr>
          <p:cNvSpPr>
            <a:spLocks noGrp="1"/>
          </p:cNvSpPr>
          <p:nvPr>
            <p:ph idx="1"/>
          </p:nvPr>
        </p:nvSpPr>
        <p:spPr/>
        <p:txBody>
          <a:bodyPr/>
          <a:lstStyle/>
          <a:p>
            <a:pPr lvl="0"/>
            <a:r>
              <a:rPr lang="nb-NO" dirty="0"/>
              <a:t>Alle skal plukke opp etter hunden sin! Poser kan kastes i søppelkasse ved inngangen til hundejordet. </a:t>
            </a:r>
          </a:p>
          <a:p>
            <a:pPr lvl="0"/>
            <a:r>
              <a:rPr lang="nb-NO" dirty="0"/>
              <a:t>Det er ikke lov med leker, da dette kan skape konflikter hundene mellom. Unntaksvis om du er alene med din(e) hund(er). </a:t>
            </a:r>
          </a:p>
          <a:p>
            <a:pPr lvl="0"/>
            <a:r>
              <a:rPr lang="nb-NO" dirty="0"/>
              <a:t>Tisper med løpetid får ikke benytte seg av lufteområdet. </a:t>
            </a:r>
          </a:p>
          <a:p>
            <a:pPr lvl="0"/>
            <a:r>
              <a:rPr lang="nb-NO" dirty="0"/>
              <a:t>Barn skal alltid komme i følge med voksne. </a:t>
            </a:r>
          </a:p>
          <a:p>
            <a:pPr lvl="0"/>
            <a:r>
              <a:rPr lang="nb-NO" dirty="0"/>
              <a:t>Hunden skal føres i bånd inn og ut av hundejordet. Løse hunder </a:t>
            </a:r>
            <a:r>
              <a:rPr lang="nb-NO" i="1" dirty="0"/>
              <a:t>kun</a:t>
            </a:r>
            <a:r>
              <a:rPr lang="nb-NO" dirty="0"/>
              <a:t> innenfor gjerdet. </a:t>
            </a:r>
          </a:p>
          <a:p>
            <a:pPr lvl="0"/>
            <a:r>
              <a:rPr lang="nb-NO" dirty="0"/>
              <a:t>Hvis det oppstår konflikter må dette tas direkte med den det gjelder. </a:t>
            </a:r>
          </a:p>
          <a:p>
            <a:endParaRPr lang="nb-NO" dirty="0"/>
          </a:p>
        </p:txBody>
      </p:sp>
    </p:spTree>
    <p:extLst>
      <p:ext uri="{BB962C8B-B14F-4D97-AF65-F5344CB8AC3E}">
        <p14:creationId xmlns:p14="http://schemas.microsoft.com/office/powerpoint/2010/main" val="1902310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A95940-339D-4415-8392-8AC5B91EB29F}"/>
              </a:ext>
            </a:extLst>
          </p:cNvPr>
          <p:cNvSpPr>
            <a:spLocks noGrp="1"/>
          </p:cNvSpPr>
          <p:nvPr>
            <p:ph type="title"/>
          </p:nvPr>
        </p:nvSpPr>
        <p:spPr/>
        <p:txBody>
          <a:bodyPr/>
          <a:lstStyle/>
          <a:p>
            <a:pPr>
              <a:lnSpc>
                <a:spcPts val="1980"/>
              </a:lnSpc>
              <a:spcBef>
                <a:spcPts val="1875"/>
              </a:spcBef>
              <a:spcAft>
                <a:spcPts val="750"/>
              </a:spcAft>
            </a:pPr>
            <a:r>
              <a:rPr lang="nb-NO" u="sng" dirty="0">
                <a:latin typeface="&amp;quot"/>
                <a:ea typeface="Times New Roman" panose="02020603050405020304" pitchFamily="18" charset="0"/>
                <a:cs typeface="Times New Roman" panose="02020603050405020304" pitchFamily="18" charset="0"/>
              </a:rPr>
              <a:t>Regler og vilkår for bruk av hundejordet forts.</a:t>
            </a:r>
            <a:br>
              <a:rPr lang="nb-NO" sz="3200" dirty="0">
                <a:latin typeface="Calibri" panose="020F0502020204030204" pitchFamily="34" charset="0"/>
                <a:ea typeface="Calibri" panose="020F0502020204030204" pitchFamily="34" charset="0"/>
                <a:cs typeface="Times New Roman" panose="02020603050405020304" pitchFamily="18" charset="0"/>
              </a:rPr>
            </a:br>
            <a:endParaRPr lang="nb-NO" dirty="0"/>
          </a:p>
        </p:txBody>
      </p:sp>
      <p:sp>
        <p:nvSpPr>
          <p:cNvPr id="3" name="Plassholder for innhold 2">
            <a:extLst>
              <a:ext uri="{FF2B5EF4-FFF2-40B4-BE49-F238E27FC236}">
                <a16:creationId xmlns:a16="http://schemas.microsoft.com/office/drawing/2014/main" id="{1E34504E-8F3A-4615-A893-A37B2E05F12F}"/>
              </a:ext>
            </a:extLst>
          </p:cNvPr>
          <p:cNvSpPr>
            <a:spLocks noGrp="1"/>
          </p:cNvSpPr>
          <p:nvPr>
            <p:ph idx="1"/>
          </p:nvPr>
        </p:nvSpPr>
        <p:spPr/>
        <p:txBody>
          <a:bodyPr/>
          <a:lstStyle/>
          <a:p>
            <a:r>
              <a:rPr lang="nb-NO" dirty="0"/>
              <a:t>Ellers gjelder vanlig folkeskikk.</a:t>
            </a:r>
          </a:p>
          <a:p>
            <a:r>
              <a:rPr lang="nb-NO" dirty="0"/>
              <a:t>Når det gjelder smitte av lus, kennelhoste osv. er det alltid en risiko når mange hunder samles på samme plass. Dette smitter ved kontakt med andre hunder og vil alltid kunne forekomme i miljøer der hunder møtes – både på stevner, utstillinger, kurs, og også her på hundejordet. </a:t>
            </a:r>
          </a:p>
          <a:p>
            <a:pPr marL="0" indent="0">
              <a:buNone/>
            </a:pPr>
            <a:r>
              <a:rPr lang="nb-NO" dirty="0"/>
              <a:t>									Vardåsen Vel</a:t>
            </a:r>
          </a:p>
          <a:p>
            <a:endParaRPr lang="nb-NO" dirty="0"/>
          </a:p>
        </p:txBody>
      </p:sp>
    </p:spTree>
    <p:extLst>
      <p:ext uri="{BB962C8B-B14F-4D97-AF65-F5344CB8AC3E}">
        <p14:creationId xmlns:p14="http://schemas.microsoft.com/office/powerpoint/2010/main" val="1310680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0361F165-9921-4A3E-989B-5803EF612922}"/>
              </a:ext>
            </a:extLst>
          </p:cNvPr>
          <p:cNvSpPr>
            <a:spLocks noGrp="1"/>
          </p:cNvSpPr>
          <p:nvPr>
            <p:ph idx="1"/>
          </p:nvPr>
        </p:nvSpPr>
        <p:spPr/>
        <p:txBody>
          <a:bodyPr/>
          <a:lstStyle/>
          <a:p>
            <a:pPr marL="0" indent="0" algn="ctr">
              <a:buNone/>
            </a:pPr>
            <a:r>
              <a:rPr lang="nb-NO" sz="30000" b="1" dirty="0"/>
              <a:t>?</a:t>
            </a:r>
          </a:p>
          <a:p>
            <a:endParaRPr lang="nb-NO" dirty="0"/>
          </a:p>
        </p:txBody>
      </p:sp>
    </p:spTree>
    <p:extLst>
      <p:ext uri="{BB962C8B-B14F-4D97-AF65-F5344CB8AC3E}">
        <p14:creationId xmlns:p14="http://schemas.microsoft.com/office/powerpoint/2010/main" val="657648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7EC34F-5E93-4802-B5A6-B5100190FBFE}"/>
              </a:ext>
            </a:extLst>
          </p:cNvPr>
          <p:cNvSpPr>
            <a:spLocks noGrp="1"/>
          </p:cNvSpPr>
          <p:nvPr>
            <p:ph type="title"/>
          </p:nvPr>
        </p:nvSpPr>
        <p:spPr/>
        <p:txBody>
          <a:bodyPr>
            <a:normAutofit fontScale="90000"/>
          </a:bodyPr>
          <a:lstStyle/>
          <a:p>
            <a:r>
              <a:rPr lang="nb-NO" u="sng" dirty="0">
                <a:latin typeface="&amp;quot"/>
                <a:ea typeface="Times New Roman" panose="02020603050405020304" pitchFamily="18" charset="0"/>
                <a:cs typeface="Times New Roman" panose="02020603050405020304" pitchFamily="18" charset="0"/>
              </a:rPr>
              <a:t>Prosess (innledningsvis lik alle de etablerte tiltak på Torsløkka)</a:t>
            </a:r>
            <a:br>
              <a:rPr lang="nb-NO" dirty="0">
                <a:latin typeface="Calibri" panose="020F0502020204030204" pitchFamily="34" charset="0"/>
                <a:ea typeface="Calibri" panose="020F0502020204030204" pitchFamily="34" charset="0"/>
                <a:cs typeface="Times New Roman" panose="02020603050405020304" pitchFamily="18" charset="0"/>
              </a:rPr>
            </a:br>
            <a:endParaRPr lang="nb-NO" dirty="0"/>
          </a:p>
        </p:txBody>
      </p:sp>
      <p:sp>
        <p:nvSpPr>
          <p:cNvPr id="3" name="Plassholder for innhold 2">
            <a:extLst>
              <a:ext uri="{FF2B5EF4-FFF2-40B4-BE49-F238E27FC236}">
                <a16:creationId xmlns:a16="http://schemas.microsoft.com/office/drawing/2014/main" id="{C64C2066-D28F-46CA-B481-3369F102B10A}"/>
              </a:ext>
            </a:extLst>
          </p:cNvPr>
          <p:cNvSpPr>
            <a:spLocks noGrp="1"/>
          </p:cNvSpPr>
          <p:nvPr>
            <p:ph idx="1"/>
          </p:nvPr>
        </p:nvSpPr>
        <p:spPr>
          <a:xfrm>
            <a:off x="838200" y="1690688"/>
            <a:ext cx="10515600" cy="4595812"/>
          </a:xfrm>
        </p:spPr>
        <p:txBody>
          <a:bodyPr>
            <a:normAutofit lnSpcReduction="10000"/>
          </a:bodyPr>
          <a:lstStyle/>
          <a:p>
            <a:pPr lvl="0"/>
            <a:r>
              <a:rPr lang="nb-NO" dirty="0"/>
              <a:t>Forslag om hundejorde, med konkret plassering, levert inn fra medlemmer i vellet ifm. generalforsamlingen. </a:t>
            </a:r>
          </a:p>
          <a:p>
            <a:pPr lvl="0"/>
            <a:r>
              <a:rPr lang="nb-NO" dirty="0"/>
              <a:t>Styret i vellet sjekket ut om dette var praktisk mulig med Asker og Oslo kommune. Fikk positive signaler på dette. </a:t>
            </a:r>
          </a:p>
          <a:p>
            <a:pPr lvl="0"/>
            <a:r>
              <a:rPr lang="nb-NO" dirty="0"/>
              <a:t>Gikk en uformell runde og forhørte oss kort om planene med de nærmeste naboene. Fikk ingen negative tilbakemeldinger, men ba om at dette ble gitt dersom man skulle endre oppfatning i tiden som kom. </a:t>
            </a:r>
            <a:br>
              <a:rPr lang="nb-NO" dirty="0"/>
            </a:br>
            <a:r>
              <a:rPr lang="nb-NO" dirty="0"/>
              <a:t>-&gt; Læring for fremtiden er å involvere berørte styre i planene. </a:t>
            </a:r>
          </a:p>
          <a:p>
            <a:pPr lvl="0"/>
            <a:r>
              <a:rPr lang="nb-NO" dirty="0"/>
              <a:t>Prosjekterte tiltaket (etablering, kostnader og støttetiltak) -&gt; Gjennomførbart. </a:t>
            </a:r>
          </a:p>
          <a:p>
            <a:pPr lvl="0"/>
            <a:r>
              <a:rPr lang="nb-NO" dirty="0"/>
              <a:t>Søkte formelt til Asker og Oslo kommune og fikk godkjenninger. </a:t>
            </a:r>
          </a:p>
        </p:txBody>
      </p:sp>
    </p:spTree>
    <p:extLst>
      <p:ext uri="{BB962C8B-B14F-4D97-AF65-F5344CB8AC3E}">
        <p14:creationId xmlns:p14="http://schemas.microsoft.com/office/powerpoint/2010/main" val="1444636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DDF8716-B168-4958-BC48-E3E89FF79127}"/>
              </a:ext>
            </a:extLst>
          </p:cNvPr>
          <p:cNvSpPr>
            <a:spLocks noGrp="1"/>
          </p:cNvSpPr>
          <p:nvPr>
            <p:ph type="title"/>
          </p:nvPr>
        </p:nvSpPr>
        <p:spPr/>
        <p:txBody>
          <a:bodyPr/>
          <a:lstStyle/>
          <a:p>
            <a:r>
              <a:rPr lang="nb-NO" u="sng" dirty="0">
                <a:latin typeface="&amp;quot"/>
                <a:ea typeface="Times New Roman" panose="02020603050405020304" pitchFamily="18" charset="0"/>
                <a:cs typeface="Times New Roman" panose="02020603050405020304" pitchFamily="18" charset="0"/>
              </a:rPr>
              <a:t>Prosess forts. </a:t>
            </a:r>
            <a:endParaRPr lang="nb-NO" dirty="0"/>
          </a:p>
        </p:txBody>
      </p:sp>
      <p:sp>
        <p:nvSpPr>
          <p:cNvPr id="3" name="Plassholder for innhold 2">
            <a:extLst>
              <a:ext uri="{FF2B5EF4-FFF2-40B4-BE49-F238E27FC236}">
                <a16:creationId xmlns:a16="http://schemas.microsoft.com/office/drawing/2014/main" id="{A1174F43-1752-4C05-9E9F-B2434B36D11D}"/>
              </a:ext>
            </a:extLst>
          </p:cNvPr>
          <p:cNvSpPr>
            <a:spLocks noGrp="1"/>
          </p:cNvSpPr>
          <p:nvPr>
            <p:ph idx="1"/>
          </p:nvPr>
        </p:nvSpPr>
        <p:spPr/>
        <p:txBody>
          <a:bodyPr/>
          <a:lstStyle/>
          <a:p>
            <a:pPr lvl="0"/>
            <a:r>
              <a:rPr lang="nb-NO" dirty="0"/>
              <a:t>Informerte om tiltaket i «Info fra vellet». </a:t>
            </a:r>
          </a:p>
          <a:p>
            <a:pPr lvl="0"/>
            <a:r>
              <a:rPr lang="nb-NO" dirty="0"/>
              <a:t>Startet planering. </a:t>
            </a:r>
          </a:p>
          <a:p>
            <a:pPr lvl="0"/>
            <a:r>
              <a:rPr lang="nb-NO" dirty="0"/>
              <a:t>Fikk varsel om store mengder med påkjørte masser av dårlig kvalitet. </a:t>
            </a:r>
          </a:p>
          <a:p>
            <a:pPr lvl="0"/>
            <a:r>
              <a:rPr lang="nb-NO" dirty="0"/>
              <a:t>Ble gjort oppmerksom på at det likevel var motstand mot tiltaket på Høyden. Svarte ut de henvendelser som kom. </a:t>
            </a:r>
          </a:p>
          <a:p>
            <a:pPr lvl="0"/>
            <a:r>
              <a:rPr lang="nb-NO" dirty="0"/>
              <a:t>Hadde møte med styret i Høyden HF, og ble enig om å gjennomføre XO GF i Høyden HF før vi gikk videre med prosjektet - ut over å håndtere massene på området. </a:t>
            </a:r>
          </a:p>
          <a:p>
            <a:pPr lvl="0"/>
            <a:r>
              <a:rPr lang="nb-NO" dirty="0"/>
              <a:t>Gjorde avtaler for å håndtere masseproblemet med entreprenøren. </a:t>
            </a:r>
          </a:p>
          <a:p>
            <a:endParaRPr lang="nb-NO" dirty="0"/>
          </a:p>
        </p:txBody>
      </p:sp>
    </p:spTree>
    <p:extLst>
      <p:ext uri="{BB962C8B-B14F-4D97-AF65-F5344CB8AC3E}">
        <p14:creationId xmlns:p14="http://schemas.microsoft.com/office/powerpoint/2010/main" val="2671018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DDF8716-B168-4958-BC48-E3E89FF79127}"/>
              </a:ext>
            </a:extLst>
          </p:cNvPr>
          <p:cNvSpPr>
            <a:spLocks noGrp="1"/>
          </p:cNvSpPr>
          <p:nvPr>
            <p:ph type="title"/>
          </p:nvPr>
        </p:nvSpPr>
        <p:spPr/>
        <p:txBody>
          <a:bodyPr/>
          <a:lstStyle/>
          <a:p>
            <a:r>
              <a:rPr lang="nb-NO" u="sng" dirty="0">
                <a:latin typeface="&amp;quot"/>
                <a:ea typeface="Times New Roman" panose="02020603050405020304" pitchFamily="18" charset="0"/>
                <a:cs typeface="Times New Roman" panose="02020603050405020304" pitchFamily="18" charset="0"/>
              </a:rPr>
              <a:t>Prosess forts. </a:t>
            </a:r>
            <a:endParaRPr lang="nb-NO" dirty="0"/>
          </a:p>
        </p:txBody>
      </p:sp>
      <p:sp>
        <p:nvSpPr>
          <p:cNvPr id="3" name="Plassholder for innhold 2">
            <a:extLst>
              <a:ext uri="{FF2B5EF4-FFF2-40B4-BE49-F238E27FC236}">
                <a16:creationId xmlns:a16="http://schemas.microsoft.com/office/drawing/2014/main" id="{A1174F43-1752-4C05-9E9F-B2434B36D11D}"/>
              </a:ext>
            </a:extLst>
          </p:cNvPr>
          <p:cNvSpPr>
            <a:spLocks noGrp="1"/>
          </p:cNvSpPr>
          <p:nvPr>
            <p:ph idx="1"/>
          </p:nvPr>
        </p:nvSpPr>
        <p:spPr/>
        <p:txBody>
          <a:bodyPr>
            <a:normAutofit lnSpcReduction="10000"/>
          </a:bodyPr>
          <a:lstStyle/>
          <a:p>
            <a:pPr lvl="0"/>
            <a:r>
              <a:rPr lang="nb-NO" dirty="0"/>
              <a:t>Fant ut at det likevel var fremmet en uformell sak til Oslo kommune og en formell klage til Asker kommune gjennom mottak av ulike brev fra de to kommunene. Dette fra enkelt beboer(e) og ikke styret. </a:t>
            </a:r>
          </a:p>
          <a:p>
            <a:pPr lvl="0"/>
            <a:r>
              <a:rPr lang="nb-NO" dirty="0"/>
              <a:t>Svarte ut klagene. </a:t>
            </a:r>
          </a:p>
          <a:p>
            <a:pPr lvl="0"/>
            <a:r>
              <a:rPr lang="nb-NO" dirty="0"/>
              <a:t>Asker kommune har gitt medhold i tiltaket (sendt ut til alle på Høyden). </a:t>
            </a:r>
          </a:p>
          <a:p>
            <a:pPr lvl="0"/>
            <a:r>
              <a:rPr lang="nb-NO" dirty="0"/>
              <a:t>Jordprøver er tatt at massene på området –&gt; A-1 –&gt; Meget gode. </a:t>
            </a:r>
          </a:p>
          <a:p>
            <a:pPr lvl="0"/>
            <a:r>
              <a:rPr lang="nb-NO" dirty="0"/>
              <a:t>Oslo kommune har godkjent tiltaket slik det nå fremstår. </a:t>
            </a:r>
          </a:p>
          <a:p>
            <a:pPr lvl="0"/>
            <a:r>
              <a:rPr lang="nb-NO" dirty="0"/>
              <a:t>Området er ferdig planert ut, men ingen øvrige tiltak iverksettes før etter dette møtet. </a:t>
            </a:r>
          </a:p>
          <a:p>
            <a:endParaRPr lang="nb-NO" dirty="0"/>
          </a:p>
        </p:txBody>
      </p:sp>
    </p:spTree>
    <p:extLst>
      <p:ext uri="{BB962C8B-B14F-4D97-AF65-F5344CB8AC3E}">
        <p14:creationId xmlns:p14="http://schemas.microsoft.com/office/powerpoint/2010/main" val="1072996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27D661-E09B-47A1-81DF-B70AB12941C2}"/>
              </a:ext>
            </a:extLst>
          </p:cNvPr>
          <p:cNvSpPr>
            <a:spLocks noGrp="1"/>
          </p:cNvSpPr>
          <p:nvPr>
            <p:ph type="title"/>
          </p:nvPr>
        </p:nvSpPr>
        <p:spPr/>
        <p:txBody>
          <a:bodyPr/>
          <a:lstStyle/>
          <a:p>
            <a:r>
              <a:rPr lang="nb-NO" u="sng" dirty="0">
                <a:latin typeface="&amp;quot"/>
                <a:ea typeface="Times New Roman" panose="02020603050405020304" pitchFamily="18" charset="0"/>
                <a:cs typeface="Times New Roman" panose="02020603050405020304" pitchFamily="18" charset="0"/>
              </a:rPr>
              <a:t>Gjenstående arbeid for etablering</a:t>
            </a:r>
            <a:endParaRPr lang="nb-NO" dirty="0"/>
          </a:p>
        </p:txBody>
      </p:sp>
      <p:sp>
        <p:nvSpPr>
          <p:cNvPr id="3" name="Plassholder for innhold 2">
            <a:extLst>
              <a:ext uri="{FF2B5EF4-FFF2-40B4-BE49-F238E27FC236}">
                <a16:creationId xmlns:a16="http://schemas.microsoft.com/office/drawing/2014/main" id="{3466472C-3478-4FD6-B898-A3D39BB87CB6}"/>
              </a:ext>
            </a:extLst>
          </p:cNvPr>
          <p:cNvSpPr>
            <a:spLocks noGrp="1"/>
          </p:cNvSpPr>
          <p:nvPr>
            <p:ph idx="1"/>
          </p:nvPr>
        </p:nvSpPr>
        <p:spPr/>
        <p:txBody>
          <a:bodyPr/>
          <a:lstStyle/>
          <a:p>
            <a:r>
              <a:rPr lang="nb-NO" dirty="0"/>
              <a:t>Rake småstein </a:t>
            </a:r>
          </a:p>
          <a:p>
            <a:r>
              <a:rPr lang="nb-NO" dirty="0"/>
              <a:t>Inngjerding (rundstolper i tre og viltgjerde med høyde på 120 cm) </a:t>
            </a:r>
          </a:p>
          <a:p>
            <a:r>
              <a:rPr lang="nb-NO" dirty="0"/>
              <a:t>Tilsåing </a:t>
            </a:r>
          </a:p>
          <a:p>
            <a:r>
              <a:rPr lang="nb-NO" dirty="0"/>
              <a:t>Opprydding (tilgriset vei mm) </a:t>
            </a:r>
          </a:p>
          <a:p>
            <a:r>
              <a:rPr lang="nb-NO" dirty="0"/>
              <a:t>Skilting (Asker kommune) </a:t>
            </a:r>
          </a:p>
          <a:p>
            <a:r>
              <a:rPr lang="nb-NO" dirty="0"/>
              <a:t>Tiltaket (gresset) skal ligge urørt til neste vår.  </a:t>
            </a:r>
          </a:p>
          <a:p>
            <a:endParaRPr lang="nb-NO" dirty="0"/>
          </a:p>
        </p:txBody>
      </p:sp>
    </p:spTree>
    <p:extLst>
      <p:ext uri="{BB962C8B-B14F-4D97-AF65-F5344CB8AC3E}">
        <p14:creationId xmlns:p14="http://schemas.microsoft.com/office/powerpoint/2010/main" val="2377574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27D661-E09B-47A1-81DF-B70AB12941C2}"/>
              </a:ext>
            </a:extLst>
          </p:cNvPr>
          <p:cNvSpPr>
            <a:spLocks noGrp="1"/>
          </p:cNvSpPr>
          <p:nvPr>
            <p:ph type="title"/>
          </p:nvPr>
        </p:nvSpPr>
        <p:spPr/>
        <p:txBody>
          <a:bodyPr/>
          <a:lstStyle/>
          <a:p>
            <a:r>
              <a:rPr lang="nb-NO" u="sng" dirty="0">
                <a:latin typeface="&amp;quot"/>
                <a:ea typeface="Times New Roman" panose="02020603050405020304" pitchFamily="18" charset="0"/>
                <a:cs typeface="Times New Roman" panose="02020603050405020304" pitchFamily="18" charset="0"/>
              </a:rPr>
              <a:t>Kostnader (søknader, planering, gjerde, tilsåing) – har gått uavhengig av veien videre</a:t>
            </a:r>
            <a:endParaRPr lang="nb-NO" u="sng" dirty="0"/>
          </a:p>
        </p:txBody>
      </p:sp>
      <p:sp>
        <p:nvSpPr>
          <p:cNvPr id="3" name="Plassholder for innhold 2">
            <a:extLst>
              <a:ext uri="{FF2B5EF4-FFF2-40B4-BE49-F238E27FC236}">
                <a16:creationId xmlns:a16="http://schemas.microsoft.com/office/drawing/2014/main" id="{3466472C-3478-4FD6-B898-A3D39BB87CB6}"/>
              </a:ext>
            </a:extLst>
          </p:cNvPr>
          <p:cNvSpPr>
            <a:spLocks noGrp="1"/>
          </p:cNvSpPr>
          <p:nvPr>
            <p:ph idx="1"/>
          </p:nvPr>
        </p:nvSpPr>
        <p:spPr>
          <a:xfrm>
            <a:off x="838200" y="2141537"/>
            <a:ext cx="10515600" cy="4030663"/>
          </a:xfrm>
        </p:spPr>
        <p:txBody>
          <a:bodyPr/>
          <a:lstStyle/>
          <a:p>
            <a:r>
              <a:rPr lang="nb-NO" dirty="0"/>
              <a:t>Totalt ca. kr. 135 000,- </a:t>
            </a:r>
          </a:p>
          <a:p>
            <a:r>
              <a:rPr lang="nb-NO" dirty="0"/>
              <a:t>Av disse ca. kr. 85 000,- fra vellet </a:t>
            </a:r>
          </a:p>
          <a:p>
            <a:r>
              <a:rPr lang="nb-NO" dirty="0"/>
              <a:t>Ca. kr. 50 000,- fra Asker kommune </a:t>
            </a:r>
          </a:p>
          <a:p>
            <a:endParaRPr lang="nb-NO" dirty="0"/>
          </a:p>
        </p:txBody>
      </p:sp>
    </p:spTree>
    <p:extLst>
      <p:ext uri="{BB962C8B-B14F-4D97-AF65-F5344CB8AC3E}">
        <p14:creationId xmlns:p14="http://schemas.microsoft.com/office/powerpoint/2010/main" val="1461126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A4A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BACD085-CD93-41FE-AC2A-124BD680E258}"/>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u="sng" kern="1200">
                <a:solidFill>
                  <a:srgbClr val="FFFFFF"/>
                </a:solidFill>
                <a:latin typeface="+mj-lt"/>
                <a:ea typeface="+mj-ea"/>
                <a:cs typeface="+mj-cs"/>
              </a:rPr>
              <a:t>Kart</a:t>
            </a:r>
            <a:br>
              <a:rPr lang="en-US" sz="2600" kern="1200">
                <a:solidFill>
                  <a:srgbClr val="FFFFFF"/>
                </a:solidFill>
                <a:latin typeface="+mj-lt"/>
                <a:ea typeface="+mj-ea"/>
                <a:cs typeface="+mj-cs"/>
              </a:rPr>
            </a:br>
            <a:endParaRPr lang="en-US" sz="2600" kern="1200">
              <a:solidFill>
                <a:srgbClr val="FFFFFF"/>
              </a:solidFill>
              <a:latin typeface="+mj-lt"/>
              <a:ea typeface="+mj-ea"/>
              <a:cs typeface="+mj-cs"/>
            </a:endParaRPr>
          </a:p>
        </p:txBody>
      </p:sp>
      <p:pic>
        <p:nvPicPr>
          <p:cNvPr id="4" name="Plassholder for innhold 3">
            <a:extLst>
              <a:ext uri="{FF2B5EF4-FFF2-40B4-BE49-F238E27FC236}">
                <a16:creationId xmlns:a16="http://schemas.microsoft.com/office/drawing/2014/main" id="{8D0AED2C-17B4-4370-8444-65A9DA7E807A}"/>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289657" y="961812"/>
            <a:ext cx="6686084" cy="4930987"/>
          </a:xfrm>
          <a:prstGeom prst="rect">
            <a:avLst/>
          </a:prstGeom>
        </p:spPr>
      </p:pic>
    </p:spTree>
    <p:extLst>
      <p:ext uri="{BB962C8B-B14F-4D97-AF65-F5344CB8AC3E}">
        <p14:creationId xmlns:p14="http://schemas.microsoft.com/office/powerpoint/2010/main" val="2910709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34C46175-5342-4108-95EA-115ACC8B9347}"/>
              </a:ext>
            </a:extLst>
          </p:cNvPr>
          <p:cNvSpPr>
            <a:spLocks noGrp="1"/>
          </p:cNvSpPr>
          <p:nvPr>
            <p:ph type="title"/>
          </p:nvPr>
        </p:nvSpPr>
        <p:spPr>
          <a:xfrm>
            <a:off x="742950" y="742951"/>
            <a:ext cx="3476625" cy="4962524"/>
          </a:xfrm>
        </p:spPr>
        <p:txBody>
          <a:bodyPr vert="horz" lIns="91440" tIns="45720" rIns="91440" bIns="45720" rtlCol="0" anchor="ctr">
            <a:normAutofit fontScale="90000"/>
          </a:bodyPr>
          <a:lstStyle/>
          <a:p>
            <a:pPr algn="ctr"/>
            <a:r>
              <a:rPr lang="nb-NO" sz="3600" u="sng" kern="1200" dirty="0">
                <a:solidFill>
                  <a:srgbClr val="FFFFFF"/>
                </a:solidFill>
                <a:latin typeface="+mj-lt"/>
                <a:ea typeface="+mj-ea"/>
                <a:cs typeface="+mj-cs"/>
              </a:rPr>
              <a:t>Sti over området</a:t>
            </a:r>
            <a:r>
              <a:rPr lang="nb-NO" sz="3600" u="sng" dirty="0">
                <a:solidFill>
                  <a:srgbClr val="FFFFFF"/>
                </a:solidFill>
              </a:rPr>
              <a:t>. </a:t>
            </a:r>
            <a:br>
              <a:rPr lang="nb-NO" sz="3600" u="sng" dirty="0">
                <a:solidFill>
                  <a:srgbClr val="FFFFFF"/>
                </a:solidFill>
              </a:rPr>
            </a:br>
            <a:r>
              <a:rPr lang="nb-NO" sz="3600" dirty="0">
                <a:solidFill>
                  <a:srgbClr val="FFFFFF"/>
                </a:solidFill>
              </a:rPr>
              <a:t>Bildet er </a:t>
            </a:r>
            <a:r>
              <a:rPr lang="nb-NO" sz="3600" kern="1200" dirty="0">
                <a:solidFill>
                  <a:srgbClr val="FFFFFF"/>
                </a:solidFill>
                <a:latin typeface="+mj-lt"/>
                <a:ea typeface="+mj-ea"/>
                <a:cs typeface="+mj-cs"/>
              </a:rPr>
              <a:t>tatt der veien kommer opp. </a:t>
            </a:r>
            <a:br>
              <a:rPr lang="nb-NO" sz="3600" kern="1200" dirty="0">
                <a:solidFill>
                  <a:srgbClr val="FFFFFF"/>
                </a:solidFill>
                <a:latin typeface="+mj-lt"/>
                <a:ea typeface="+mj-ea"/>
                <a:cs typeface="+mj-cs"/>
              </a:rPr>
            </a:br>
            <a:r>
              <a:rPr lang="nb-NO" sz="3600" kern="1200" dirty="0">
                <a:solidFill>
                  <a:srgbClr val="FFFFFF"/>
                </a:solidFill>
                <a:latin typeface="+mj-lt"/>
                <a:ea typeface="+mj-ea"/>
                <a:cs typeface="+mj-cs"/>
              </a:rPr>
              <a:t>Vil med hundejorde i fremtiden ledes rundt </a:t>
            </a:r>
            <a:r>
              <a:rPr lang="en-US" sz="3600" kern="1200" dirty="0">
                <a:solidFill>
                  <a:srgbClr val="FFFFFF"/>
                </a:solidFill>
                <a:latin typeface="+mj-lt"/>
                <a:ea typeface="+mj-ea"/>
                <a:cs typeface="+mj-cs"/>
              </a:rPr>
              <a:t>mot </a:t>
            </a:r>
            <a:r>
              <a:rPr lang="nb-NO" sz="3600" kern="1200" dirty="0">
                <a:solidFill>
                  <a:srgbClr val="FFFFFF"/>
                </a:solidFill>
                <a:latin typeface="+mj-lt"/>
                <a:ea typeface="+mj-ea"/>
                <a:cs typeface="+mj-cs"/>
              </a:rPr>
              <a:t>venstre</a:t>
            </a:r>
            <a:r>
              <a:rPr lang="en-US" sz="3600" kern="1200" dirty="0">
                <a:solidFill>
                  <a:srgbClr val="FFFFFF"/>
                </a:solidFill>
                <a:latin typeface="+mj-lt"/>
                <a:ea typeface="+mj-ea"/>
                <a:cs typeface="+mj-cs"/>
              </a:rPr>
              <a:t>. </a:t>
            </a: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pic>
        <p:nvPicPr>
          <p:cNvPr id="4" name="Plassholder for innhold 3">
            <a:extLst>
              <a:ext uri="{FF2B5EF4-FFF2-40B4-BE49-F238E27FC236}">
                <a16:creationId xmlns:a16="http://schemas.microsoft.com/office/drawing/2014/main" id="{1992911A-5E47-470F-A83E-5AD3BB77A17D}"/>
              </a:ext>
            </a:extLst>
          </p:cNvPr>
          <p:cNvPicPr>
            <a:picLocks noGrp="1"/>
          </p:cNvPicPr>
          <p:nvPr>
            <p:ph idx="1"/>
          </p:nvPr>
        </p:nvPicPr>
        <p:blipFill rotWithShape="1">
          <a:blip r:embed="rId2">
            <a:extLst>
              <a:ext uri="{28A0092B-C50C-407E-A947-70E740481C1C}">
                <a14:useLocalDpi xmlns:a14="http://schemas.microsoft.com/office/drawing/2010/main" val="0"/>
              </a:ext>
            </a:extLst>
          </a:blip>
          <a:srcRect b="25000"/>
          <a:stretch/>
        </p:blipFill>
        <p:spPr bwMode="auto">
          <a:xfrm>
            <a:off x="5153822" y="1589786"/>
            <a:ext cx="6553545" cy="3686369"/>
          </a:xfrm>
          <a:prstGeom prst="rect">
            <a:avLst/>
          </a:prstGeom>
          <a:noFill/>
        </p:spPr>
      </p:pic>
    </p:spTree>
    <p:extLst>
      <p:ext uri="{BB962C8B-B14F-4D97-AF65-F5344CB8AC3E}">
        <p14:creationId xmlns:p14="http://schemas.microsoft.com/office/powerpoint/2010/main" val="73904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B5F2B8B-F17E-4C6C-B9F8-3B30CB7B4E48}"/>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nb-NO" sz="3200" u="sng" kern="1200" dirty="0">
                <a:solidFill>
                  <a:srgbClr val="FFFFFF"/>
                </a:solidFill>
                <a:latin typeface="+mj-lt"/>
                <a:ea typeface="+mj-ea"/>
                <a:cs typeface="+mj-cs"/>
              </a:rPr>
              <a:t>Kanten av området. </a:t>
            </a:r>
            <a:r>
              <a:rPr lang="nb-NO" sz="3200" kern="1200" dirty="0">
                <a:solidFill>
                  <a:srgbClr val="FFFFFF"/>
                </a:solidFill>
                <a:latin typeface="+mj-lt"/>
                <a:ea typeface="+mj-ea"/>
                <a:cs typeface="+mj-cs"/>
              </a:rPr>
              <a:t>Massene pålagt går kant i kant med tilstøtende terreng. </a:t>
            </a:r>
          </a:p>
        </p:txBody>
      </p:sp>
      <p:pic>
        <p:nvPicPr>
          <p:cNvPr id="4" name="Plassholder for innhold 3">
            <a:extLst>
              <a:ext uri="{FF2B5EF4-FFF2-40B4-BE49-F238E27FC236}">
                <a16:creationId xmlns:a16="http://schemas.microsoft.com/office/drawing/2014/main" id="{A35A0E56-45B2-447C-A71F-4098DF7F1FED}"/>
              </a:ext>
            </a:extLst>
          </p:cNvPr>
          <p:cNvPicPr>
            <a:picLocks noGrp="1"/>
          </p:cNvPicPr>
          <p:nvPr>
            <p:ph idx="1"/>
          </p:nvPr>
        </p:nvPicPr>
        <p:blipFill rotWithShape="1">
          <a:blip r:embed="rId2">
            <a:extLst>
              <a:ext uri="{28A0092B-C50C-407E-A947-70E740481C1C}">
                <a14:useLocalDpi xmlns:a14="http://schemas.microsoft.com/office/drawing/2010/main" val="0"/>
              </a:ext>
            </a:extLst>
          </a:blip>
          <a:srcRect b="25000"/>
          <a:stretch/>
        </p:blipFill>
        <p:spPr bwMode="auto">
          <a:xfrm>
            <a:off x="5153822" y="1589786"/>
            <a:ext cx="6553545" cy="3686369"/>
          </a:xfrm>
          <a:prstGeom prst="rect">
            <a:avLst/>
          </a:prstGeom>
          <a:noFill/>
        </p:spPr>
      </p:pic>
    </p:spTree>
    <p:extLst>
      <p:ext uri="{BB962C8B-B14F-4D97-AF65-F5344CB8AC3E}">
        <p14:creationId xmlns:p14="http://schemas.microsoft.com/office/powerpoint/2010/main" val="314631377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949</Words>
  <Application>Microsoft Office PowerPoint</Application>
  <PresentationFormat>Widescreen</PresentationFormat>
  <Paragraphs>69</Paragraphs>
  <Slides>16</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16</vt:i4>
      </vt:variant>
    </vt:vector>
  </HeadingPairs>
  <TitlesOfParts>
    <vt:vector size="21" baseType="lpstr">
      <vt:lpstr>&amp;quot</vt:lpstr>
      <vt:lpstr>Arial</vt:lpstr>
      <vt:lpstr>Calibri</vt:lpstr>
      <vt:lpstr>Calibri Light</vt:lpstr>
      <vt:lpstr>Office-tema</vt:lpstr>
      <vt:lpstr>Hundejordet</vt:lpstr>
      <vt:lpstr>Prosess (innledningsvis lik alle de etablerte tiltak på Torsløkka) </vt:lpstr>
      <vt:lpstr>Prosess forts. </vt:lpstr>
      <vt:lpstr>Prosess forts. </vt:lpstr>
      <vt:lpstr>Gjenstående arbeid for etablering</vt:lpstr>
      <vt:lpstr>Kostnader (søknader, planering, gjerde, tilsåing) – har gått uavhengig av veien videre</vt:lpstr>
      <vt:lpstr>Kart </vt:lpstr>
      <vt:lpstr>Sti over området.  Bildet er tatt der veien kommer opp.  Vil med hundejorde i fremtiden ledes rundt mot venstre.  </vt:lpstr>
      <vt:lpstr>Kanten av området. Massene pålagt går kant i kant med tilstøtende terreng. </vt:lpstr>
      <vt:lpstr>Eksempel på skilting av andre hundejorder i Asker. </vt:lpstr>
      <vt:lpstr>Drift</vt:lpstr>
      <vt:lpstr>Regler og vilkår for bruk av hundejordet </vt:lpstr>
      <vt:lpstr>Regler og vilkår for bruk av hundejordet forts. </vt:lpstr>
      <vt:lpstr>Regler og vilkår for bruk av hundejordet forts. </vt:lpstr>
      <vt:lpstr>Regler og vilkår for bruk av hundejordet forts. </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Hundejordet</dc:title>
  <dc:creator>Bente Framnes</dc:creator>
  <cp:lastModifiedBy>Bente Framnes</cp:lastModifiedBy>
  <cp:revision>6</cp:revision>
  <dcterms:created xsi:type="dcterms:W3CDTF">2019-08-27T07:09:36Z</dcterms:created>
  <dcterms:modified xsi:type="dcterms:W3CDTF">2019-08-27T08:09:30Z</dcterms:modified>
</cp:coreProperties>
</file>